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Amatic SC"/>
      <p:regular r:id="rId18"/>
      <p:bold r:id="rId19"/>
    </p:embeddedFont>
    <p:embeddedFont>
      <p:font typeface="Source Code Pr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regular.fntdata"/><Relationship Id="rId11" Type="http://schemas.openxmlformats.org/officeDocument/2006/relationships/slide" Target="slides/slide6.xml"/><Relationship Id="rId22" Type="http://schemas.openxmlformats.org/officeDocument/2006/relationships/font" Target="fonts/SourceCodePro-italic.fntdata"/><Relationship Id="rId10" Type="http://schemas.openxmlformats.org/officeDocument/2006/relationships/slide" Target="slides/slide5.xml"/><Relationship Id="rId21" Type="http://schemas.openxmlformats.org/officeDocument/2006/relationships/font" Target="fonts/SourceCodePr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SourceCodePr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AmaticSC-bold.fntdata"/><Relationship Id="rId6" Type="http://schemas.openxmlformats.org/officeDocument/2006/relationships/slide" Target="slides/slide1.xml"/><Relationship Id="rId18" Type="http://schemas.openxmlformats.org/officeDocument/2006/relationships/font" Target="fonts/AmaticSC-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99eb1e16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599eb1e16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599eb1e16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99eb1e16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99eb1e16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599eb1e16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599eb1e16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599eb1e16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599eb1e16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599eb1e16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585258e353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585258e353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599eb1e1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599eb1e1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599eb1e16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599eb1e16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599eb1e16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599eb1e16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599eb1e16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599eb1e16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99eb1e16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599eb1e16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accent1"/>
              </a:buClr>
              <a:buSzPts val="2100"/>
              <a:buNone/>
              <a:defRPr b="1" sz="2100">
                <a:solidFill>
                  <a:schemeClr val="accent1"/>
                </a:solidFill>
              </a:defRPr>
            </a:lvl1pPr>
            <a:lvl2pPr lvl="1" rtl="0" algn="ctr">
              <a:lnSpc>
                <a:spcPct val="100000"/>
              </a:lnSpc>
              <a:spcBef>
                <a:spcPts val="0"/>
              </a:spcBef>
              <a:spcAft>
                <a:spcPts val="0"/>
              </a:spcAft>
              <a:buClr>
                <a:schemeClr val="accent1"/>
              </a:buClr>
              <a:buSzPts val="2100"/>
              <a:buNone/>
              <a:defRPr b="1" sz="2100">
                <a:solidFill>
                  <a:schemeClr val="accent1"/>
                </a:solidFill>
              </a:defRPr>
            </a:lvl2pPr>
            <a:lvl3pPr lvl="2" rtl="0" algn="ctr">
              <a:lnSpc>
                <a:spcPct val="100000"/>
              </a:lnSpc>
              <a:spcBef>
                <a:spcPts val="0"/>
              </a:spcBef>
              <a:spcAft>
                <a:spcPts val="0"/>
              </a:spcAft>
              <a:buClr>
                <a:schemeClr val="accent1"/>
              </a:buClr>
              <a:buSzPts val="2100"/>
              <a:buNone/>
              <a:defRPr b="1" sz="2100">
                <a:solidFill>
                  <a:schemeClr val="accent1"/>
                </a:solidFill>
              </a:defRPr>
            </a:lvl3pPr>
            <a:lvl4pPr lvl="3" rtl="0" algn="ctr">
              <a:lnSpc>
                <a:spcPct val="100000"/>
              </a:lnSpc>
              <a:spcBef>
                <a:spcPts val="0"/>
              </a:spcBef>
              <a:spcAft>
                <a:spcPts val="0"/>
              </a:spcAft>
              <a:buClr>
                <a:schemeClr val="accent1"/>
              </a:buClr>
              <a:buSzPts val="2100"/>
              <a:buNone/>
              <a:defRPr b="1" sz="2100">
                <a:solidFill>
                  <a:schemeClr val="accent1"/>
                </a:solidFill>
              </a:defRPr>
            </a:lvl4pPr>
            <a:lvl5pPr lvl="4" rtl="0" algn="ctr">
              <a:lnSpc>
                <a:spcPct val="100000"/>
              </a:lnSpc>
              <a:spcBef>
                <a:spcPts val="0"/>
              </a:spcBef>
              <a:spcAft>
                <a:spcPts val="0"/>
              </a:spcAft>
              <a:buClr>
                <a:schemeClr val="accent1"/>
              </a:buClr>
              <a:buSzPts val="2100"/>
              <a:buNone/>
              <a:defRPr b="1" sz="2100">
                <a:solidFill>
                  <a:schemeClr val="accent1"/>
                </a:solidFill>
              </a:defRPr>
            </a:lvl5pPr>
            <a:lvl6pPr lvl="5" rtl="0" algn="ctr">
              <a:lnSpc>
                <a:spcPct val="100000"/>
              </a:lnSpc>
              <a:spcBef>
                <a:spcPts val="0"/>
              </a:spcBef>
              <a:spcAft>
                <a:spcPts val="0"/>
              </a:spcAft>
              <a:buClr>
                <a:schemeClr val="accent1"/>
              </a:buClr>
              <a:buSzPts val="2100"/>
              <a:buNone/>
              <a:defRPr b="1" sz="2100">
                <a:solidFill>
                  <a:schemeClr val="accent1"/>
                </a:solidFill>
              </a:defRPr>
            </a:lvl6pPr>
            <a:lvl7pPr lvl="6" rtl="0" algn="ctr">
              <a:lnSpc>
                <a:spcPct val="100000"/>
              </a:lnSpc>
              <a:spcBef>
                <a:spcPts val="0"/>
              </a:spcBef>
              <a:spcAft>
                <a:spcPts val="0"/>
              </a:spcAft>
              <a:buClr>
                <a:schemeClr val="accent1"/>
              </a:buClr>
              <a:buSzPts val="2100"/>
              <a:buNone/>
              <a:defRPr b="1" sz="2100">
                <a:solidFill>
                  <a:schemeClr val="accent1"/>
                </a:solidFill>
              </a:defRPr>
            </a:lvl7pPr>
            <a:lvl8pPr lvl="7" rtl="0" algn="ctr">
              <a:lnSpc>
                <a:spcPct val="100000"/>
              </a:lnSpc>
              <a:spcBef>
                <a:spcPts val="0"/>
              </a:spcBef>
              <a:spcAft>
                <a:spcPts val="0"/>
              </a:spcAft>
              <a:buClr>
                <a:schemeClr val="accent1"/>
              </a:buClr>
              <a:buSzPts val="2100"/>
              <a:buNone/>
              <a:defRPr b="1" sz="2100">
                <a:solidFill>
                  <a:schemeClr val="accent1"/>
                </a:solidFill>
              </a:defRPr>
            </a:lvl8pPr>
            <a:lvl9pPr lvl="8" rtl="0"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1"/>
              </a:buClr>
              <a:buSzPts val="12000"/>
              <a:buNone/>
              <a:defRPr sz="12000">
                <a:solidFill>
                  <a:schemeClr val="lt1"/>
                </a:solidFill>
                <a:highlight>
                  <a:schemeClr val="accent1"/>
                </a:highlight>
              </a:defRPr>
            </a:lvl1pPr>
            <a:lvl2pPr lvl="1" rtl="0" algn="ctr">
              <a:spcBef>
                <a:spcPts val="0"/>
              </a:spcBef>
              <a:spcAft>
                <a:spcPts val="0"/>
              </a:spcAft>
              <a:buClr>
                <a:schemeClr val="lt1"/>
              </a:buClr>
              <a:buSzPts val="12000"/>
              <a:buNone/>
              <a:defRPr sz="12000">
                <a:solidFill>
                  <a:schemeClr val="lt1"/>
                </a:solidFill>
                <a:highlight>
                  <a:schemeClr val="accent1"/>
                </a:highlight>
              </a:defRPr>
            </a:lvl2pPr>
            <a:lvl3pPr lvl="2" rtl="0" algn="ctr">
              <a:spcBef>
                <a:spcPts val="0"/>
              </a:spcBef>
              <a:spcAft>
                <a:spcPts val="0"/>
              </a:spcAft>
              <a:buClr>
                <a:schemeClr val="lt1"/>
              </a:buClr>
              <a:buSzPts val="12000"/>
              <a:buNone/>
              <a:defRPr sz="12000">
                <a:solidFill>
                  <a:schemeClr val="lt1"/>
                </a:solidFill>
                <a:highlight>
                  <a:schemeClr val="accent1"/>
                </a:highlight>
              </a:defRPr>
            </a:lvl3pPr>
            <a:lvl4pPr lvl="3" rtl="0" algn="ctr">
              <a:spcBef>
                <a:spcPts val="0"/>
              </a:spcBef>
              <a:spcAft>
                <a:spcPts val="0"/>
              </a:spcAft>
              <a:buClr>
                <a:schemeClr val="lt1"/>
              </a:buClr>
              <a:buSzPts val="12000"/>
              <a:buNone/>
              <a:defRPr sz="12000">
                <a:solidFill>
                  <a:schemeClr val="lt1"/>
                </a:solidFill>
                <a:highlight>
                  <a:schemeClr val="accent1"/>
                </a:highlight>
              </a:defRPr>
            </a:lvl4pPr>
            <a:lvl5pPr lvl="4" rtl="0" algn="ctr">
              <a:spcBef>
                <a:spcPts val="0"/>
              </a:spcBef>
              <a:spcAft>
                <a:spcPts val="0"/>
              </a:spcAft>
              <a:buClr>
                <a:schemeClr val="lt1"/>
              </a:buClr>
              <a:buSzPts val="12000"/>
              <a:buNone/>
              <a:defRPr sz="12000">
                <a:solidFill>
                  <a:schemeClr val="lt1"/>
                </a:solidFill>
                <a:highlight>
                  <a:schemeClr val="accent1"/>
                </a:highlight>
              </a:defRPr>
            </a:lvl5pPr>
            <a:lvl6pPr lvl="5" rtl="0" algn="ctr">
              <a:spcBef>
                <a:spcPts val="0"/>
              </a:spcBef>
              <a:spcAft>
                <a:spcPts val="0"/>
              </a:spcAft>
              <a:buClr>
                <a:schemeClr val="lt1"/>
              </a:buClr>
              <a:buSzPts val="12000"/>
              <a:buNone/>
              <a:defRPr sz="12000">
                <a:solidFill>
                  <a:schemeClr val="lt1"/>
                </a:solidFill>
                <a:highlight>
                  <a:schemeClr val="accent1"/>
                </a:highlight>
              </a:defRPr>
            </a:lvl6pPr>
            <a:lvl7pPr lvl="6" rtl="0" algn="ctr">
              <a:spcBef>
                <a:spcPts val="0"/>
              </a:spcBef>
              <a:spcAft>
                <a:spcPts val="0"/>
              </a:spcAft>
              <a:buClr>
                <a:schemeClr val="lt1"/>
              </a:buClr>
              <a:buSzPts val="12000"/>
              <a:buNone/>
              <a:defRPr sz="12000">
                <a:solidFill>
                  <a:schemeClr val="lt1"/>
                </a:solidFill>
                <a:highlight>
                  <a:schemeClr val="accent1"/>
                </a:highlight>
              </a:defRPr>
            </a:lvl7pPr>
            <a:lvl8pPr lvl="7" rtl="0" algn="ctr">
              <a:spcBef>
                <a:spcPts val="0"/>
              </a:spcBef>
              <a:spcAft>
                <a:spcPts val="0"/>
              </a:spcAft>
              <a:buClr>
                <a:schemeClr val="lt1"/>
              </a:buClr>
              <a:buSzPts val="12000"/>
              <a:buNone/>
              <a:defRPr sz="12000">
                <a:solidFill>
                  <a:schemeClr val="lt1"/>
                </a:solidFill>
                <a:highlight>
                  <a:schemeClr val="accent1"/>
                </a:highlight>
              </a:defRPr>
            </a:lvl8pPr>
            <a:lvl9pPr lvl="8" rtl="0"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rtl="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rtl="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rtl="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rtl="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rtl="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rtl="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rtl="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rtl="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highlight>
                  <a:schemeClr val="dk1"/>
                </a:highlight>
              </a:defRPr>
            </a:lvl1pPr>
            <a:lvl2pPr lvl="1" rtl="0">
              <a:spcBef>
                <a:spcPts val="0"/>
              </a:spcBef>
              <a:spcAft>
                <a:spcPts val="0"/>
              </a:spcAft>
              <a:buSzPts val="3000"/>
              <a:buNone/>
              <a:defRPr sz="3000">
                <a:highlight>
                  <a:schemeClr val="dk1"/>
                </a:highlight>
              </a:defRPr>
            </a:lvl2pPr>
            <a:lvl3pPr lvl="2" rtl="0">
              <a:spcBef>
                <a:spcPts val="0"/>
              </a:spcBef>
              <a:spcAft>
                <a:spcPts val="0"/>
              </a:spcAft>
              <a:buSzPts val="3000"/>
              <a:buNone/>
              <a:defRPr sz="3000">
                <a:highlight>
                  <a:schemeClr val="dk1"/>
                </a:highlight>
              </a:defRPr>
            </a:lvl3pPr>
            <a:lvl4pPr lvl="3" rtl="0">
              <a:spcBef>
                <a:spcPts val="0"/>
              </a:spcBef>
              <a:spcAft>
                <a:spcPts val="0"/>
              </a:spcAft>
              <a:buSzPts val="3000"/>
              <a:buNone/>
              <a:defRPr sz="3000">
                <a:highlight>
                  <a:schemeClr val="dk1"/>
                </a:highlight>
              </a:defRPr>
            </a:lvl4pPr>
            <a:lvl5pPr lvl="4" rtl="0">
              <a:spcBef>
                <a:spcPts val="0"/>
              </a:spcBef>
              <a:spcAft>
                <a:spcPts val="0"/>
              </a:spcAft>
              <a:buSzPts val="3000"/>
              <a:buNone/>
              <a:defRPr sz="3000">
                <a:highlight>
                  <a:schemeClr val="dk1"/>
                </a:highlight>
              </a:defRPr>
            </a:lvl5pPr>
            <a:lvl6pPr lvl="5" rtl="0">
              <a:spcBef>
                <a:spcPts val="0"/>
              </a:spcBef>
              <a:spcAft>
                <a:spcPts val="0"/>
              </a:spcAft>
              <a:buSzPts val="3000"/>
              <a:buNone/>
              <a:defRPr sz="3000">
                <a:highlight>
                  <a:schemeClr val="dk1"/>
                </a:highlight>
              </a:defRPr>
            </a:lvl6pPr>
            <a:lvl7pPr lvl="6" rtl="0">
              <a:spcBef>
                <a:spcPts val="0"/>
              </a:spcBef>
              <a:spcAft>
                <a:spcPts val="0"/>
              </a:spcAft>
              <a:buSzPts val="3000"/>
              <a:buNone/>
              <a:defRPr sz="3000">
                <a:highlight>
                  <a:schemeClr val="dk1"/>
                </a:highlight>
              </a:defRPr>
            </a:lvl7pPr>
            <a:lvl8pPr lvl="7" rtl="0">
              <a:spcBef>
                <a:spcPts val="0"/>
              </a:spcBef>
              <a:spcAft>
                <a:spcPts val="0"/>
              </a:spcAft>
              <a:buSzPts val="3000"/>
              <a:buNone/>
              <a:defRPr sz="3000">
                <a:highlight>
                  <a:schemeClr val="dk1"/>
                </a:highlight>
              </a:defRPr>
            </a:lvl8pPr>
            <a:lvl9pPr lvl="8" rtl="0">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accent1"/>
              </a:buClr>
              <a:buSzPts val="1800"/>
              <a:buChar char="●"/>
              <a:defRPr>
                <a:solidFill>
                  <a:schemeClr val="accent1"/>
                </a:solidFill>
                <a:highlight>
                  <a:schemeClr val="lt1"/>
                </a:highlight>
              </a:defRPr>
            </a:lvl1pPr>
            <a:lvl2pPr indent="-317500" lvl="1" marL="914400" rtl="0">
              <a:spcBef>
                <a:spcPts val="0"/>
              </a:spcBef>
              <a:spcAft>
                <a:spcPts val="0"/>
              </a:spcAft>
              <a:buClr>
                <a:schemeClr val="accent1"/>
              </a:buClr>
              <a:buSzPts val="1400"/>
              <a:buChar char="○"/>
              <a:defRPr>
                <a:solidFill>
                  <a:schemeClr val="accent1"/>
                </a:solidFill>
                <a:highlight>
                  <a:schemeClr val="lt1"/>
                </a:highlight>
              </a:defRPr>
            </a:lvl2pPr>
            <a:lvl3pPr indent="-317500" lvl="2" marL="1371600" rtl="0">
              <a:spcBef>
                <a:spcPts val="0"/>
              </a:spcBef>
              <a:spcAft>
                <a:spcPts val="0"/>
              </a:spcAft>
              <a:buClr>
                <a:schemeClr val="accent1"/>
              </a:buClr>
              <a:buSzPts val="1400"/>
              <a:buChar char="■"/>
              <a:defRPr>
                <a:solidFill>
                  <a:schemeClr val="accent1"/>
                </a:solidFill>
                <a:highlight>
                  <a:schemeClr val="lt1"/>
                </a:highlight>
              </a:defRPr>
            </a:lvl3pPr>
            <a:lvl4pPr indent="-317500" lvl="3" marL="1828800" rtl="0">
              <a:spcBef>
                <a:spcPts val="0"/>
              </a:spcBef>
              <a:spcAft>
                <a:spcPts val="0"/>
              </a:spcAft>
              <a:buClr>
                <a:schemeClr val="accent1"/>
              </a:buClr>
              <a:buSzPts val="1400"/>
              <a:buChar char="●"/>
              <a:defRPr>
                <a:solidFill>
                  <a:schemeClr val="accent1"/>
                </a:solidFill>
                <a:highlight>
                  <a:schemeClr val="lt1"/>
                </a:highlight>
              </a:defRPr>
            </a:lvl4pPr>
            <a:lvl5pPr indent="-317500" lvl="4" marL="2286000" rtl="0">
              <a:spcBef>
                <a:spcPts val="0"/>
              </a:spcBef>
              <a:spcAft>
                <a:spcPts val="0"/>
              </a:spcAft>
              <a:buClr>
                <a:schemeClr val="accent1"/>
              </a:buClr>
              <a:buSzPts val="1400"/>
              <a:buChar char="○"/>
              <a:defRPr>
                <a:solidFill>
                  <a:schemeClr val="accent1"/>
                </a:solidFill>
                <a:highlight>
                  <a:schemeClr val="lt1"/>
                </a:highlight>
              </a:defRPr>
            </a:lvl5pPr>
            <a:lvl6pPr indent="-317500" lvl="5" marL="2743200" rtl="0">
              <a:spcBef>
                <a:spcPts val="0"/>
              </a:spcBef>
              <a:spcAft>
                <a:spcPts val="0"/>
              </a:spcAft>
              <a:buClr>
                <a:schemeClr val="accent1"/>
              </a:buClr>
              <a:buSzPts val="1400"/>
              <a:buChar char="■"/>
              <a:defRPr>
                <a:solidFill>
                  <a:schemeClr val="accent1"/>
                </a:solidFill>
                <a:highlight>
                  <a:schemeClr val="lt1"/>
                </a:highlight>
              </a:defRPr>
            </a:lvl6pPr>
            <a:lvl7pPr indent="-317500" lvl="6" marL="3200400" rtl="0">
              <a:spcBef>
                <a:spcPts val="0"/>
              </a:spcBef>
              <a:spcAft>
                <a:spcPts val="0"/>
              </a:spcAft>
              <a:buClr>
                <a:schemeClr val="accent1"/>
              </a:buClr>
              <a:buSzPts val="1400"/>
              <a:buChar char="●"/>
              <a:defRPr>
                <a:solidFill>
                  <a:schemeClr val="accent1"/>
                </a:solidFill>
                <a:highlight>
                  <a:schemeClr val="lt1"/>
                </a:highlight>
              </a:defRPr>
            </a:lvl7pPr>
            <a:lvl8pPr indent="-317500" lvl="7" marL="3657600" rtl="0">
              <a:spcBef>
                <a:spcPts val="0"/>
              </a:spcBef>
              <a:spcAft>
                <a:spcPts val="0"/>
              </a:spcAft>
              <a:buClr>
                <a:schemeClr val="accent1"/>
              </a:buClr>
              <a:buSzPts val="1400"/>
              <a:buChar char="○"/>
              <a:defRPr>
                <a:solidFill>
                  <a:schemeClr val="accent1"/>
                </a:solidFill>
                <a:highlight>
                  <a:schemeClr val="lt1"/>
                </a:highlight>
              </a:defRPr>
            </a:lvl8pPr>
            <a:lvl9pPr indent="-317500" lvl="8" marL="4114800" rtl="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Source Code Pro"/>
                <a:ea typeface="Source Code Pro"/>
                <a:cs typeface="Source Code Pro"/>
                <a:sym typeface="Source Code Pro"/>
              </a:defRPr>
            </a:lvl1pPr>
            <a:lvl2pPr lvl="1" rtl="0" algn="r">
              <a:buNone/>
              <a:defRPr sz="1000">
                <a:solidFill>
                  <a:schemeClr val="accent1"/>
                </a:solidFill>
                <a:latin typeface="Source Code Pro"/>
                <a:ea typeface="Source Code Pro"/>
                <a:cs typeface="Source Code Pro"/>
                <a:sym typeface="Source Code Pro"/>
              </a:defRPr>
            </a:lvl2pPr>
            <a:lvl3pPr lvl="2" rtl="0" algn="r">
              <a:buNone/>
              <a:defRPr sz="1000">
                <a:solidFill>
                  <a:schemeClr val="accent1"/>
                </a:solidFill>
                <a:latin typeface="Source Code Pro"/>
                <a:ea typeface="Source Code Pro"/>
                <a:cs typeface="Source Code Pro"/>
                <a:sym typeface="Source Code Pro"/>
              </a:defRPr>
            </a:lvl3pPr>
            <a:lvl4pPr lvl="3" rtl="0" algn="r">
              <a:buNone/>
              <a:defRPr sz="1000">
                <a:solidFill>
                  <a:schemeClr val="accent1"/>
                </a:solidFill>
                <a:latin typeface="Source Code Pro"/>
                <a:ea typeface="Source Code Pro"/>
                <a:cs typeface="Source Code Pro"/>
                <a:sym typeface="Source Code Pro"/>
              </a:defRPr>
            </a:lvl4pPr>
            <a:lvl5pPr lvl="4" rtl="0" algn="r">
              <a:buNone/>
              <a:defRPr sz="1000">
                <a:solidFill>
                  <a:schemeClr val="accent1"/>
                </a:solidFill>
                <a:latin typeface="Source Code Pro"/>
                <a:ea typeface="Source Code Pro"/>
                <a:cs typeface="Source Code Pro"/>
                <a:sym typeface="Source Code Pro"/>
              </a:defRPr>
            </a:lvl5pPr>
            <a:lvl6pPr lvl="5" rtl="0" algn="r">
              <a:buNone/>
              <a:defRPr sz="1000">
                <a:solidFill>
                  <a:schemeClr val="accent1"/>
                </a:solidFill>
                <a:latin typeface="Source Code Pro"/>
                <a:ea typeface="Source Code Pro"/>
                <a:cs typeface="Source Code Pro"/>
                <a:sym typeface="Source Code Pro"/>
              </a:defRPr>
            </a:lvl6pPr>
            <a:lvl7pPr lvl="6" rtl="0" algn="r">
              <a:buNone/>
              <a:defRPr sz="1000">
                <a:solidFill>
                  <a:schemeClr val="accent1"/>
                </a:solidFill>
                <a:latin typeface="Source Code Pro"/>
                <a:ea typeface="Source Code Pro"/>
                <a:cs typeface="Source Code Pro"/>
                <a:sym typeface="Source Code Pro"/>
              </a:defRPr>
            </a:lvl7pPr>
            <a:lvl8pPr lvl="7" rtl="0" algn="r">
              <a:buNone/>
              <a:defRPr sz="1000">
                <a:solidFill>
                  <a:schemeClr val="accent1"/>
                </a:solidFill>
                <a:latin typeface="Source Code Pro"/>
                <a:ea typeface="Source Code Pro"/>
                <a:cs typeface="Source Code Pro"/>
                <a:sym typeface="Source Code Pro"/>
              </a:defRPr>
            </a:lvl8pPr>
            <a:lvl9pPr lvl="8" rtl="0"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161075" y="400225"/>
            <a:ext cx="8520600" cy="2483700"/>
          </a:xfrm>
          <a:prstGeom prst="rect">
            <a:avLst/>
          </a:prstGeom>
        </p:spPr>
        <p:txBody>
          <a:bodyPr anchorCtr="0" anchor="ctr" bIns="91425" lIns="91425" spcFirstLastPara="1" rIns="91425" wrap="square" tIns="91425">
            <a:noAutofit/>
          </a:bodyPr>
          <a:lstStyle/>
          <a:p>
            <a:pPr indent="457200" lvl="0" marL="457200" rtl="0" algn="l">
              <a:lnSpc>
                <a:spcPct val="200000"/>
              </a:lnSpc>
              <a:spcBef>
                <a:spcPts val="1200"/>
              </a:spcBef>
              <a:spcAft>
                <a:spcPts val="0"/>
              </a:spcAft>
              <a:buClr>
                <a:schemeClr val="dk1"/>
              </a:buClr>
              <a:buSzPts val="990"/>
              <a:buFont typeface="Arial"/>
              <a:buNone/>
            </a:pPr>
            <a:r>
              <a:rPr b="1" lang="en" sz="2500">
                <a:latin typeface="Times New Roman"/>
                <a:ea typeface="Times New Roman"/>
                <a:cs typeface="Times New Roman"/>
                <a:sym typeface="Times New Roman"/>
              </a:rPr>
              <a:t>The Software Development Life Cycle: New or Old which works best for modern iOS development?</a:t>
            </a:r>
            <a:endParaRPr b="1" sz="2500">
              <a:latin typeface="Times New Roman"/>
              <a:ea typeface="Times New Roman"/>
              <a:cs typeface="Times New Roman"/>
              <a:sym typeface="Times New Roman"/>
            </a:endParaRPr>
          </a:p>
          <a:p>
            <a:pPr indent="0" lvl="0" marL="0" rtl="0" algn="l">
              <a:spcBef>
                <a:spcPts val="1200"/>
              </a:spcBef>
              <a:spcAft>
                <a:spcPts val="0"/>
              </a:spcAft>
              <a:buSzPts val="990"/>
              <a:buNone/>
            </a:pPr>
            <a:r>
              <a:t/>
            </a:r>
            <a:endParaRPr sz="4770">
              <a:latin typeface="Times New Roman"/>
              <a:ea typeface="Times New Roman"/>
              <a:cs typeface="Times New Roman"/>
              <a:sym typeface="Times New Roman"/>
            </a:endParaRPr>
          </a:p>
        </p:txBody>
      </p:sp>
      <p:sp>
        <p:nvSpPr>
          <p:cNvPr id="57" name="Google Shape;57;p13"/>
          <p:cNvSpPr txBox="1"/>
          <p:nvPr>
            <p:ph idx="1" type="subTitle"/>
          </p:nvPr>
        </p:nvSpPr>
        <p:spPr>
          <a:xfrm>
            <a:off x="999525" y="2765450"/>
            <a:ext cx="3982500" cy="783300"/>
          </a:xfrm>
          <a:prstGeom prst="rect">
            <a:avLst/>
          </a:prstGeom>
        </p:spPr>
        <p:txBody>
          <a:bodyPr anchorCtr="0" anchor="ctr" bIns="91425" lIns="91425" spcFirstLastPara="1" rIns="91425" wrap="square" tIns="91425">
            <a:normAutofit fontScale="25000" lnSpcReduction="20000"/>
          </a:bodyPr>
          <a:lstStyle/>
          <a:p>
            <a:pPr indent="0" lvl="0" marL="0" rtl="0" algn="ctr">
              <a:spcBef>
                <a:spcPts val="0"/>
              </a:spcBef>
              <a:spcAft>
                <a:spcPts val="0"/>
              </a:spcAft>
              <a:buNone/>
            </a:pPr>
            <a:r>
              <a:rPr lang="en" sz="8175">
                <a:latin typeface="Times New Roman"/>
                <a:ea typeface="Times New Roman"/>
                <a:cs typeface="Times New Roman"/>
                <a:sym typeface="Times New Roman"/>
              </a:rPr>
              <a:t>By:</a:t>
            </a:r>
            <a:r>
              <a:rPr lang="en" sz="8175">
                <a:latin typeface="Times New Roman"/>
                <a:ea typeface="Times New Roman"/>
                <a:cs typeface="Times New Roman"/>
                <a:sym typeface="Times New Roman"/>
              </a:rPr>
              <a:t> Asum Zahid, Ihechineme Umunnakwe, Imane Bigaume, Jinrui Cao  </a:t>
            </a:r>
            <a:endParaRPr sz="8175">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67515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Acceptance Testing</a:t>
            </a:r>
            <a:endParaRPr sz="3200">
              <a:latin typeface="Times New Roman"/>
              <a:ea typeface="Times New Roman"/>
              <a:cs typeface="Times New Roman"/>
              <a:sym typeface="Times New Roman"/>
            </a:endParaRPr>
          </a:p>
        </p:txBody>
      </p:sp>
      <p:sp>
        <p:nvSpPr>
          <p:cNvPr id="120" name="Google Shape;120;p22"/>
          <p:cNvSpPr txBox="1"/>
          <p:nvPr>
            <p:ph idx="1" type="body"/>
          </p:nvPr>
        </p:nvSpPr>
        <p:spPr>
          <a:xfrm>
            <a:off x="1429950" y="732150"/>
            <a:ext cx="6284100" cy="1000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 sz="1400">
                <a:solidFill>
                  <a:schemeClr val="accent1"/>
                </a:solidFill>
                <a:latin typeface="Times New Roman"/>
                <a:ea typeface="Times New Roman"/>
                <a:cs typeface="Times New Roman"/>
                <a:sym typeface="Times New Roman"/>
              </a:rPr>
              <a:t>The final phase of testing, our focus lies in meticulously validating whether all specified requirements have been successfully met. This comprehensive testing process plays a critical role in ensuring that the application is fully functional, meeting all intended requirements, and ready to be deployed with confidence</a:t>
            </a:r>
            <a:endParaRPr sz="1400">
              <a:solidFill>
                <a:schemeClr val="accent1"/>
              </a:solidFill>
              <a:latin typeface="Times New Roman"/>
              <a:ea typeface="Times New Roman"/>
              <a:cs typeface="Times New Roman"/>
              <a:sym typeface="Times New Roman"/>
            </a:endParaRPr>
          </a:p>
        </p:txBody>
      </p:sp>
      <p:pic>
        <p:nvPicPr>
          <p:cNvPr id="121" name="Google Shape;121;p22"/>
          <p:cNvPicPr preferRelativeResize="0"/>
          <p:nvPr/>
        </p:nvPicPr>
        <p:blipFill>
          <a:blip r:embed="rId3">
            <a:alphaModFix/>
          </a:blip>
          <a:stretch>
            <a:fillRect/>
          </a:stretch>
        </p:blipFill>
        <p:spPr>
          <a:xfrm>
            <a:off x="675150" y="1809220"/>
            <a:ext cx="2289924" cy="3359906"/>
          </a:xfrm>
          <a:prstGeom prst="rect">
            <a:avLst/>
          </a:prstGeom>
          <a:noFill/>
          <a:ln>
            <a:noFill/>
          </a:ln>
        </p:spPr>
      </p:pic>
      <p:sp>
        <p:nvSpPr>
          <p:cNvPr id="122" name="Google Shape;122;p22"/>
          <p:cNvSpPr txBox="1"/>
          <p:nvPr/>
        </p:nvSpPr>
        <p:spPr>
          <a:xfrm>
            <a:off x="7058100" y="1900400"/>
            <a:ext cx="20859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t/>
            </a:r>
            <a:endParaRPr sz="1500">
              <a:solidFill>
                <a:schemeClr val="dk1"/>
              </a:solidFill>
              <a:latin typeface="Times New Roman"/>
              <a:ea typeface="Times New Roman"/>
              <a:cs typeface="Times New Roman"/>
              <a:sym typeface="Times New Roman"/>
            </a:endParaRPr>
          </a:p>
        </p:txBody>
      </p:sp>
      <p:pic>
        <p:nvPicPr>
          <p:cNvPr id="123" name="Google Shape;123;p22"/>
          <p:cNvPicPr preferRelativeResize="0"/>
          <p:nvPr/>
        </p:nvPicPr>
        <p:blipFill>
          <a:blip r:embed="rId4">
            <a:alphaModFix/>
          </a:blip>
          <a:stretch>
            <a:fillRect/>
          </a:stretch>
        </p:blipFill>
        <p:spPr>
          <a:xfrm>
            <a:off x="3368025" y="1783600"/>
            <a:ext cx="2086000" cy="3359899"/>
          </a:xfrm>
          <a:prstGeom prst="rect">
            <a:avLst/>
          </a:prstGeom>
          <a:noFill/>
          <a:ln>
            <a:noFill/>
          </a:ln>
        </p:spPr>
      </p:pic>
      <p:pic>
        <p:nvPicPr>
          <p:cNvPr id="124" name="Google Shape;124;p22"/>
          <p:cNvPicPr preferRelativeResize="0"/>
          <p:nvPr/>
        </p:nvPicPr>
        <p:blipFill>
          <a:blip r:embed="rId5">
            <a:alphaModFix/>
          </a:blip>
          <a:stretch>
            <a:fillRect/>
          </a:stretch>
        </p:blipFill>
        <p:spPr>
          <a:xfrm>
            <a:off x="6148650" y="1809225"/>
            <a:ext cx="2026899" cy="33086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118990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Deployment / </a:t>
            </a:r>
            <a:r>
              <a:rPr lang="en" sz="3200">
                <a:latin typeface="Times New Roman"/>
                <a:ea typeface="Times New Roman"/>
                <a:cs typeface="Times New Roman"/>
                <a:sym typeface="Times New Roman"/>
              </a:rPr>
              <a:t>Maintenance </a:t>
            </a:r>
            <a:endParaRPr sz="3200">
              <a:latin typeface="Times New Roman"/>
              <a:ea typeface="Times New Roman"/>
              <a:cs typeface="Times New Roman"/>
              <a:sym typeface="Times New Roman"/>
            </a:endParaRPr>
          </a:p>
        </p:txBody>
      </p:sp>
      <p:sp>
        <p:nvSpPr>
          <p:cNvPr id="130" name="Google Shape;130;p23"/>
          <p:cNvSpPr txBox="1"/>
          <p:nvPr>
            <p:ph idx="1" type="body"/>
          </p:nvPr>
        </p:nvSpPr>
        <p:spPr>
          <a:xfrm>
            <a:off x="64550" y="914100"/>
            <a:ext cx="7038900" cy="29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250">
                <a:solidFill>
                  <a:schemeClr val="accent1"/>
                </a:solidFill>
                <a:latin typeface="Times New Roman"/>
                <a:ea typeface="Times New Roman"/>
                <a:cs typeface="Times New Roman"/>
                <a:sym typeface="Times New Roman"/>
              </a:rPr>
              <a:t>The final steps of the software development process deploying the fully functional app and maintaining it by having separate, independent components in the app makes it easier to fix errors. When an issue arises, we can quickly identify and navigate to the specific component responsible for the problem. This streamlined approach speeds up the debugging process, leading to quicker resolutions. Additionally, the modular structure improves code organization and maintainability, allowing for easier updates and feature enhancements. Overall, this approach ensures a more efficient and agile development process.</a:t>
            </a:r>
            <a:endParaRPr sz="2400">
              <a:solidFill>
                <a:schemeClr val="accent1"/>
              </a:solidFill>
              <a:latin typeface="Times New Roman"/>
              <a:ea typeface="Times New Roman"/>
              <a:cs typeface="Times New Roman"/>
              <a:sym typeface="Times New Roman"/>
            </a:endParaRPr>
          </a:p>
        </p:txBody>
      </p:sp>
      <p:pic>
        <p:nvPicPr>
          <p:cNvPr id="131" name="Google Shape;131;p23"/>
          <p:cNvPicPr preferRelativeResize="0"/>
          <p:nvPr/>
        </p:nvPicPr>
        <p:blipFill>
          <a:blip r:embed="rId3">
            <a:alphaModFix/>
          </a:blip>
          <a:stretch>
            <a:fillRect/>
          </a:stretch>
        </p:blipFill>
        <p:spPr>
          <a:xfrm>
            <a:off x="7006875" y="504850"/>
            <a:ext cx="2137125" cy="45193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182575" y="0"/>
            <a:ext cx="8520600" cy="801000"/>
          </a:xfrm>
          <a:prstGeom prst="rect">
            <a:avLst/>
          </a:prstGeom>
        </p:spPr>
        <p:txBody>
          <a:bodyPr anchorCtr="0" anchor="t" bIns="91425" lIns="91425" spcFirstLastPara="1" rIns="91425" wrap="square" tIns="91425">
            <a:normAutofit fontScale="90000"/>
          </a:bodyPr>
          <a:lstStyle/>
          <a:p>
            <a:pPr indent="0" lvl="0" marL="457200" rtl="0" algn="l">
              <a:spcBef>
                <a:spcPts val="0"/>
              </a:spcBef>
              <a:spcAft>
                <a:spcPts val="0"/>
              </a:spcAft>
              <a:buNone/>
            </a:pPr>
            <a:r>
              <a:rPr lang="en"/>
              <a:t>Conclusion </a:t>
            </a:r>
            <a:endParaRPr/>
          </a:p>
        </p:txBody>
      </p:sp>
      <p:sp>
        <p:nvSpPr>
          <p:cNvPr id="137" name="Google Shape;137;p24"/>
          <p:cNvSpPr txBox="1"/>
          <p:nvPr>
            <p:ph idx="1" type="body"/>
          </p:nvPr>
        </p:nvSpPr>
        <p:spPr>
          <a:xfrm>
            <a:off x="544250" y="7395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Times New Roman"/>
                <a:ea typeface="Times New Roman"/>
                <a:cs typeface="Times New Roman"/>
                <a:sym typeface="Times New Roman"/>
              </a:rPr>
              <a:t>In conclusion with the addition of our extra testing phases the chance of potential errors are limited which solves the fragility of the waterfall methodology. Resulting in a smooth development of our news App due to utilizing the built-in automation that Xcode has. Our </a:t>
            </a:r>
            <a:r>
              <a:rPr lang="en" sz="1600">
                <a:solidFill>
                  <a:srgbClr val="000000"/>
                </a:solidFill>
                <a:latin typeface="Times New Roman"/>
                <a:ea typeface="Times New Roman"/>
                <a:cs typeface="Times New Roman"/>
                <a:sym typeface="Times New Roman"/>
              </a:rPr>
              <a:t>findings suggest that leaning towards a more modern agile methodology is more optimal because of its comprehensive testing. However without a proper deliverance the agile methodology can easily fall off track in order to overcome this weakness we built an app with clear requirements. Combing the clear requirements found in a waterfall approach and the agile/shift left model of testing more individual components provides for a unique more refined software development process. </a:t>
            </a:r>
            <a:endParaRPr sz="1600">
              <a:solidFill>
                <a:srgbClr val="000000"/>
              </a:solidFill>
              <a:latin typeface="Times New Roman"/>
              <a:ea typeface="Times New Roman"/>
              <a:cs typeface="Times New Roman"/>
              <a:sym typeface="Times New Roman"/>
            </a:endParaRPr>
          </a:p>
          <a:p>
            <a:pPr indent="457200" lvl="0" marL="1371600" rtl="0" algn="l">
              <a:spcBef>
                <a:spcPts val="1200"/>
              </a:spcBef>
              <a:spcAft>
                <a:spcPts val="0"/>
              </a:spcAft>
              <a:buNone/>
            </a:pPr>
            <a:r>
              <a:rPr lang="en" sz="1200">
                <a:solidFill>
                  <a:schemeClr val="accent1"/>
                </a:solidFill>
                <a:latin typeface="Times New Roman"/>
                <a:ea typeface="Times New Roman"/>
                <a:cs typeface="Times New Roman"/>
                <a:sym typeface="Times New Roman"/>
              </a:rPr>
              <a:t>Acknowledgements - </a:t>
            </a:r>
            <a:endParaRPr sz="1200">
              <a:solidFill>
                <a:schemeClr val="accent1"/>
              </a:solidFill>
              <a:latin typeface="Times New Roman"/>
              <a:ea typeface="Times New Roman"/>
              <a:cs typeface="Times New Roman"/>
              <a:sym typeface="Times New Roman"/>
            </a:endParaRPr>
          </a:p>
          <a:p>
            <a:pPr indent="0" lvl="0" marL="0" rtl="0" algn="l">
              <a:spcBef>
                <a:spcPts val="1200"/>
              </a:spcBef>
              <a:spcAft>
                <a:spcPts val="0"/>
              </a:spcAft>
              <a:buNone/>
            </a:pPr>
            <a:r>
              <a:rPr lang="en" sz="1200">
                <a:solidFill>
                  <a:schemeClr val="accent1"/>
                </a:solidFill>
                <a:latin typeface="Times New Roman"/>
                <a:ea typeface="Times New Roman"/>
                <a:cs typeface="Times New Roman"/>
                <a:sym typeface="Times New Roman"/>
              </a:rPr>
              <a:t>US Education Department Title III Part F HSI-STEM Grant # P031C210145</a:t>
            </a:r>
            <a:endParaRPr sz="1200">
              <a:solidFill>
                <a:schemeClr val="accent1"/>
              </a:solidFill>
              <a:latin typeface="Times New Roman"/>
              <a:ea typeface="Times New Roman"/>
              <a:cs typeface="Times New Roman"/>
              <a:sym typeface="Times New Roman"/>
            </a:endParaRPr>
          </a:p>
          <a:p>
            <a:pPr indent="0" lvl="0" marL="0" rtl="0" algn="l">
              <a:spcBef>
                <a:spcPts val="1200"/>
              </a:spcBef>
              <a:spcAft>
                <a:spcPts val="0"/>
              </a:spcAft>
              <a:buNone/>
            </a:pPr>
            <a:r>
              <a:rPr lang="en" sz="1200">
                <a:solidFill>
                  <a:schemeClr val="accent1"/>
                </a:solidFill>
                <a:latin typeface="Times New Roman"/>
                <a:ea typeface="Times New Roman"/>
                <a:cs typeface="Times New Roman"/>
                <a:sym typeface="Times New Roman"/>
              </a:rPr>
              <a:t>US Education Department Title V DHSI Grant # P031S200124 </a:t>
            </a:r>
            <a:endParaRPr sz="1200">
              <a:solidFill>
                <a:schemeClr val="accent1"/>
              </a:solidFill>
              <a:latin typeface="Times New Roman"/>
              <a:ea typeface="Times New Roman"/>
              <a:cs typeface="Times New Roman"/>
              <a:sym typeface="Times New Roman"/>
            </a:endParaRPr>
          </a:p>
          <a:p>
            <a:pPr indent="0" lvl="0" marL="0" rtl="0" algn="l">
              <a:spcBef>
                <a:spcPts val="1200"/>
              </a:spcBef>
              <a:spcAft>
                <a:spcPts val="1200"/>
              </a:spcAft>
              <a:buNone/>
            </a:pPr>
            <a:r>
              <a:rPr lang="en" sz="1200">
                <a:solidFill>
                  <a:schemeClr val="accent1"/>
                </a:solidFill>
                <a:latin typeface="Times New Roman"/>
                <a:ea typeface="Times New Roman"/>
                <a:cs typeface="Times New Roman"/>
                <a:sym typeface="Times New Roman"/>
              </a:rPr>
              <a:t>Grant Number - Setting the Stage - 3500385</a:t>
            </a:r>
            <a:endParaRPr sz="1200">
              <a:solidFill>
                <a:schemeClr val="accen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70565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Introduction</a:t>
            </a:r>
            <a:endParaRPr sz="3200">
              <a:latin typeface="Times New Roman"/>
              <a:ea typeface="Times New Roman"/>
              <a:cs typeface="Times New Roman"/>
              <a:sym typeface="Times New Roman"/>
            </a:endParaRPr>
          </a:p>
        </p:txBody>
      </p:sp>
      <p:sp>
        <p:nvSpPr>
          <p:cNvPr id="63" name="Google Shape;63;p14"/>
          <p:cNvSpPr txBox="1"/>
          <p:nvPr>
            <p:ph idx="1" type="body"/>
          </p:nvPr>
        </p:nvSpPr>
        <p:spPr>
          <a:xfrm>
            <a:off x="129125" y="613325"/>
            <a:ext cx="6101100" cy="42831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7368">
                <a:solidFill>
                  <a:schemeClr val="accent1"/>
                </a:solidFill>
                <a:latin typeface="Times New Roman"/>
                <a:ea typeface="Times New Roman"/>
                <a:cs typeface="Times New Roman"/>
                <a:sym typeface="Times New Roman"/>
              </a:rPr>
              <a:t>The objective of our research is to create our </a:t>
            </a:r>
            <a:r>
              <a:rPr b="1" lang="en" sz="7368">
                <a:solidFill>
                  <a:schemeClr val="accent1"/>
                </a:solidFill>
                <a:latin typeface="Times New Roman"/>
                <a:ea typeface="Times New Roman"/>
                <a:cs typeface="Times New Roman"/>
                <a:sym typeface="Times New Roman"/>
              </a:rPr>
              <a:t>own software development life cycle</a:t>
            </a:r>
            <a:r>
              <a:rPr lang="en" sz="7368">
                <a:solidFill>
                  <a:schemeClr val="accent1"/>
                </a:solidFill>
                <a:latin typeface="Times New Roman"/>
                <a:ea typeface="Times New Roman"/>
                <a:cs typeface="Times New Roman"/>
                <a:sym typeface="Times New Roman"/>
              </a:rPr>
              <a:t> and test its feasibility, by </a:t>
            </a:r>
            <a:r>
              <a:rPr b="1" lang="en" sz="7368">
                <a:solidFill>
                  <a:schemeClr val="accent1"/>
                </a:solidFill>
                <a:latin typeface="Times New Roman"/>
                <a:ea typeface="Times New Roman"/>
                <a:cs typeface="Times New Roman"/>
                <a:sym typeface="Times New Roman"/>
              </a:rPr>
              <a:t>implementing it into an ios APP</a:t>
            </a:r>
            <a:r>
              <a:rPr lang="en" sz="7368">
                <a:solidFill>
                  <a:schemeClr val="accent1"/>
                </a:solidFill>
                <a:latin typeface="Times New Roman"/>
                <a:ea typeface="Times New Roman"/>
                <a:cs typeface="Times New Roman"/>
                <a:sym typeface="Times New Roman"/>
              </a:rPr>
              <a:t>. The purpose of </a:t>
            </a:r>
            <a:r>
              <a:rPr lang="en" sz="7368">
                <a:solidFill>
                  <a:schemeClr val="accent1"/>
                </a:solidFill>
                <a:latin typeface="Times New Roman"/>
                <a:ea typeface="Times New Roman"/>
                <a:cs typeface="Times New Roman"/>
                <a:sym typeface="Times New Roman"/>
              </a:rPr>
              <a:t>creating</a:t>
            </a:r>
            <a:r>
              <a:rPr lang="en" sz="7368">
                <a:solidFill>
                  <a:schemeClr val="accent1"/>
                </a:solidFill>
                <a:latin typeface="Times New Roman"/>
                <a:ea typeface="Times New Roman"/>
                <a:cs typeface="Times New Roman"/>
                <a:sym typeface="Times New Roman"/>
              </a:rPr>
              <a:t> a new software development life cycle is to make it more </a:t>
            </a:r>
            <a:r>
              <a:rPr b="1" lang="en" sz="7368">
                <a:solidFill>
                  <a:schemeClr val="accent1"/>
                </a:solidFill>
                <a:latin typeface="Times New Roman"/>
                <a:ea typeface="Times New Roman"/>
                <a:cs typeface="Times New Roman"/>
                <a:sym typeface="Times New Roman"/>
              </a:rPr>
              <a:t>effective</a:t>
            </a:r>
            <a:r>
              <a:rPr lang="en" sz="7368">
                <a:solidFill>
                  <a:schemeClr val="accent1"/>
                </a:solidFill>
                <a:latin typeface="Times New Roman"/>
                <a:ea typeface="Times New Roman"/>
                <a:cs typeface="Times New Roman"/>
                <a:sym typeface="Times New Roman"/>
              </a:rPr>
              <a:t> and </a:t>
            </a:r>
            <a:r>
              <a:rPr b="1" lang="en" sz="7368">
                <a:solidFill>
                  <a:schemeClr val="accent1"/>
                </a:solidFill>
                <a:latin typeface="Times New Roman"/>
                <a:ea typeface="Times New Roman"/>
                <a:cs typeface="Times New Roman"/>
                <a:sym typeface="Times New Roman"/>
              </a:rPr>
              <a:t>efficient</a:t>
            </a:r>
            <a:r>
              <a:rPr lang="en" sz="7368">
                <a:solidFill>
                  <a:schemeClr val="accent1"/>
                </a:solidFill>
                <a:latin typeface="Times New Roman"/>
                <a:ea typeface="Times New Roman"/>
                <a:cs typeface="Times New Roman"/>
                <a:sym typeface="Times New Roman"/>
              </a:rPr>
              <a:t> then the standard SDLC.  The two main </a:t>
            </a:r>
            <a:r>
              <a:rPr lang="en" sz="7368">
                <a:solidFill>
                  <a:schemeClr val="accent1"/>
                </a:solidFill>
                <a:latin typeface="Times New Roman"/>
                <a:ea typeface="Times New Roman"/>
                <a:cs typeface="Times New Roman"/>
                <a:sym typeface="Times New Roman"/>
              </a:rPr>
              <a:t>methodologies</a:t>
            </a:r>
            <a:r>
              <a:rPr lang="en" sz="7368">
                <a:solidFill>
                  <a:schemeClr val="accent1"/>
                </a:solidFill>
                <a:latin typeface="Times New Roman"/>
                <a:ea typeface="Times New Roman"/>
                <a:cs typeface="Times New Roman"/>
                <a:sym typeface="Times New Roman"/>
              </a:rPr>
              <a:t> we are looking to improve on are the waterfall and agile life cycles; while also taking inspiration from the shift left testing model. The issue with older waterfall life cycles is the lack of testing where the testing is only conducted towards the end, with the shift left model there is an abundance of testing which </a:t>
            </a:r>
            <a:r>
              <a:rPr lang="en" sz="7368">
                <a:solidFill>
                  <a:schemeClr val="accent1"/>
                </a:solidFill>
                <a:latin typeface="Times New Roman"/>
                <a:ea typeface="Times New Roman"/>
                <a:cs typeface="Times New Roman"/>
                <a:sym typeface="Times New Roman"/>
              </a:rPr>
              <a:t>minimizes chance of defects/errors.  Every software development life cycle has its standard phases as seen in this image. Our goal is to improve upon this process. The tools we are going to be using to develop our own ios APP include a virtual machine, the use of the IDE Xcode and certain API’s. </a:t>
            </a:r>
            <a:endParaRPr sz="7368">
              <a:solidFill>
                <a:schemeClr val="accent1"/>
              </a:solidFill>
              <a:latin typeface="Times New Roman"/>
              <a:ea typeface="Times New Roman"/>
              <a:cs typeface="Times New Roman"/>
              <a:sym typeface="Times New Roman"/>
            </a:endParaRPr>
          </a:p>
          <a:p>
            <a:pPr indent="0" lvl="0" marL="0" rtl="0" algn="l">
              <a:spcBef>
                <a:spcPts val="1200"/>
              </a:spcBef>
              <a:spcAft>
                <a:spcPts val="0"/>
              </a:spcAft>
              <a:buNone/>
            </a:pPr>
            <a:r>
              <a:rPr lang="en"/>
              <a:t> </a:t>
            </a:r>
            <a:r>
              <a:rPr lang="en"/>
              <a:t>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64" name="Google Shape;64;p14"/>
          <p:cNvPicPr preferRelativeResize="0"/>
          <p:nvPr/>
        </p:nvPicPr>
        <p:blipFill>
          <a:blip r:embed="rId3">
            <a:alphaModFix/>
          </a:blip>
          <a:stretch>
            <a:fillRect/>
          </a:stretch>
        </p:blipFill>
        <p:spPr>
          <a:xfrm>
            <a:off x="6230225" y="1361442"/>
            <a:ext cx="2705825" cy="2378008"/>
          </a:xfrm>
          <a:prstGeom prst="rect">
            <a:avLst/>
          </a:prstGeom>
          <a:noFill/>
          <a:ln>
            <a:noFill/>
          </a:ln>
        </p:spPr>
      </p:pic>
      <p:sp>
        <p:nvSpPr>
          <p:cNvPr id="65" name="Google Shape;65;p14"/>
          <p:cNvSpPr txBox="1"/>
          <p:nvPr/>
        </p:nvSpPr>
        <p:spPr>
          <a:xfrm>
            <a:off x="6230225" y="3873750"/>
            <a:ext cx="3000000" cy="369300"/>
          </a:xfrm>
          <a:prstGeom prst="rect">
            <a:avLst/>
          </a:prstGeom>
          <a:noFill/>
          <a:ln>
            <a:noFill/>
          </a:ln>
        </p:spPr>
        <p:txBody>
          <a:bodyPr anchorCtr="0" anchor="t" bIns="91425" lIns="91425" spcFirstLastPara="1" rIns="91425" wrap="square" tIns="91425">
            <a:spAutoFit/>
          </a:bodyPr>
          <a:lstStyle/>
          <a:p>
            <a:pPr indent="457200" lvl="0" marL="0" rtl="0" algn="l">
              <a:lnSpc>
                <a:spcPct val="200000"/>
              </a:lnSpc>
              <a:spcBef>
                <a:spcPts val="1200"/>
              </a:spcBef>
              <a:spcAft>
                <a:spcPts val="1200"/>
              </a:spcAft>
              <a:buNone/>
            </a:pPr>
            <a:r>
              <a:rPr lang="en" sz="1200">
                <a:latin typeface="Times New Roman"/>
                <a:ea typeface="Times New Roman"/>
                <a:cs typeface="Times New Roman"/>
                <a:sym typeface="Times New Roman"/>
              </a:rPr>
              <a:t>Fig 1. Classical Life Cycle Model</a:t>
            </a:r>
            <a:endParaRPr sz="12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971300" y="120325"/>
            <a:ext cx="6365100" cy="556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71" name="Google Shape;71;p15"/>
          <p:cNvPicPr preferRelativeResize="0"/>
          <p:nvPr/>
        </p:nvPicPr>
        <p:blipFill rotWithShape="1">
          <a:blip r:embed="rId3">
            <a:alphaModFix/>
          </a:blip>
          <a:srcRect b="-3124" l="0" r="0" t="0"/>
          <a:stretch/>
        </p:blipFill>
        <p:spPr>
          <a:xfrm>
            <a:off x="53800" y="0"/>
            <a:ext cx="8336401" cy="5143499"/>
          </a:xfrm>
          <a:prstGeom prst="rect">
            <a:avLst/>
          </a:prstGeom>
          <a:noFill/>
          <a:ln>
            <a:noFill/>
          </a:ln>
        </p:spPr>
      </p:pic>
      <p:sp>
        <p:nvSpPr>
          <p:cNvPr id="72" name="Google Shape;72;p15"/>
          <p:cNvSpPr txBox="1"/>
          <p:nvPr/>
        </p:nvSpPr>
        <p:spPr>
          <a:xfrm>
            <a:off x="6144000" y="4722400"/>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1200"/>
              </a:spcBef>
              <a:spcAft>
                <a:spcPts val="1200"/>
              </a:spcAft>
              <a:buNone/>
            </a:pPr>
            <a:r>
              <a:rPr lang="en" sz="1200">
                <a:latin typeface="Times New Roman"/>
                <a:ea typeface="Times New Roman"/>
                <a:cs typeface="Times New Roman"/>
                <a:sym typeface="Times New Roman"/>
              </a:rPr>
              <a:t>Fig 2. NJCU Research Group Life Cycle</a:t>
            </a:r>
            <a:endParaRPr sz="12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Requirement Analysis - </a:t>
            </a:r>
            <a:endParaRPr sz="3200">
              <a:latin typeface="Times New Roman"/>
              <a:ea typeface="Times New Roman"/>
              <a:cs typeface="Times New Roman"/>
              <a:sym typeface="Times New Roman"/>
            </a:endParaRPr>
          </a:p>
        </p:txBody>
      </p:sp>
      <p:sp>
        <p:nvSpPr>
          <p:cNvPr id="78" name="Google Shape;78;p1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457200" rtl="0" algn="l">
              <a:spcBef>
                <a:spcPts val="0"/>
              </a:spcBef>
              <a:spcAft>
                <a:spcPts val="1200"/>
              </a:spcAft>
              <a:buNone/>
            </a:pPr>
            <a:r>
              <a:rPr lang="en" sz="1900">
                <a:solidFill>
                  <a:schemeClr val="accent1"/>
                </a:solidFill>
                <a:latin typeface="Times New Roman"/>
                <a:ea typeface="Times New Roman"/>
                <a:cs typeface="Times New Roman"/>
                <a:sym typeface="Times New Roman"/>
              </a:rPr>
              <a:t>The user wants us to create an ios News APP. The function of this APP has to include specified features such as once the APP opens, a plethora of news articles will appear and the user has the  </a:t>
            </a:r>
            <a:r>
              <a:rPr lang="en" sz="1900">
                <a:solidFill>
                  <a:schemeClr val="accent1"/>
                </a:solidFill>
                <a:latin typeface="Times New Roman"/>
                <a:ea typeface="Times New Roman"/>
                <a:cs typeface="Times New Roman"/>
                <a:sym typeface="Times New Roman"/>
              </a:rPr>
              <a:t>ability</a:t>
            </a:r>
            <a:r>
              <a:rPr lang="en" sz="1900">
                <a:solidFill>
                  <a:schemeClr val="accent1"/>
                </a:solidFill>
                <a:latin typeface="Times New Roman"/>
                <a:ea typeface="Times New Roman"/>
                <a:cs typeface="Times New Roman"/>
                <a:sym typeface="Times New Roman"/>
              </a:rPr>
              <a:t> to either  click, bookmark or share certain news article’s. While also being able to search through your saved bookmarks in the specified bookmark tab section for saved articles. The user </a:t>
            </a:r>
            <a:r>
              <a:rPr lang="en" sz="1900">
                <a:solidFill>
                  <a:schemeClr val="accent1"/>
                </a:solidFill>
                <a:latin typeface="Times New Roman"/>
                <a:ea typeface="Times New Roman"/>
                <a:cs typeface="Times New Roman"/>
                <a:sym typeface="Times New Roman"/>
              </a:rPr>
              <a:t>should</a:t>
            </a:r>
            <a:r>
              <a:rPr lang="en" sz="1900">
                <a:solidFill>
                  <a:schemeClr val="accent1"/>
                </a:solidFill>
                <a:latin typeface="Times New Roman"/>
                <a:ea typeface="Times New Roman"/>
                <a:cs typeface="Times New Roman"/>
                <a:sym typeface="Times New Roman"/>
              </a:rPr>
              <a:t> also be able to search for any specified news article and that search history should be able to be saved for later </a:t>
            </a:r>
            <a:r>
              <a:rPr lang="en" sz="1900">
                <a:solidFill>
                  <a:schemeClr val="accent1"/>
                </a:solidFill>
                <a:latin typeface="Times New Roman"/>
                <a:ea typeface="Times New Roman"/>
                <a:cs typeface="Times New Roman"/>
                <a:sym typeface="Times New Roman"/>
              </a:rPr>
              <a:t>reference unless it is cleared by the user</a:t>
            </a:r>
            <a:r>
              <a:rPr lang="en" sz="1900">
                <a:solidFill>
                  <a:schemeClr val="accent1"/>
                </a:solidFill>
                <a:latin typeface="Times New Roman"/>
                <a:ea typeface="Times New Roman"/>
                <a:cs typeface="Times New Roman"/>
                <a:sym typeface="Times New Roman"/>
              </a:rPr>
              <a:t>. Furthermore, after clicking on the specified article you will be forwarded to a link where you can view the </a:t>
            </a:r>
            <a:r>
              <a:rPr lang="en" sz="1900">
                <a:solidFill>
                  <a:schemeClr val="accent1"/>
                </a:solidFill>
                <a:latin typeface="Times New Roman"/>
                <a:ea typeface="Times New Roman"/>
                <a:cs typeface="Times New Roman"/>
                <a:sym typeface="Times New Roman"/>
              </a:rPr>
              <a:t>entirety</a:t>
            </a:r>
            <a:r>
              <a:rPr lang="en" sz="1900">
                <a:solidFill>
                  <a:schemeClr val="accent1"/>
                </a:solidFill>
                <a:latin typeface="Times New Roman"/>
                <a:ea typeface="Times New Roman"/>
                <a:cs typeface="Times New Roman"/>
                <a:sym typeface="Times New Roman"/>
              </a:rPr>
              <a:t> of the article whilst being able to scroll and share as you would be able to normally.  </a:t>
            </a:r>
            <a:endParaRPr sz="1900">
              <a:solidFill>
                <a:schemeClr val="accen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0" y="0"/>
            <a:ext cx="7038900" cy="914100"/>
          </a:xfrm>
          <a:prstGeom prst="rect">
            <a:avLst/>
          </a:prstGeom>
        </p:spPr>
        <p:txBody>
          <a:bodyPr anchorCtr="0" anchor="t" bIns="91425" lIns="91425" spcFirstLastPara="1" rIns="91425" wrap="square" tIns="91425">
            <a:normAutofit/>
          </a:bodyPr>
          <a:lstStyle/>
          <a:p>
            <a:pPr indent="457200" lvl="0" marL="914400" rtl="0" algn="l">
              <a:spcBef>
                <a:spcPts val="0"/>
              </a:spcBef>
              <a:spcAft>
                <a:spcPts val="0"/>
              </a:spcAft>
              <a:buNone/>
            </a:pPr>
            <a:r>
              <a:rPr lang="en" sz="3200">
                <a:latin typeface="Times New Roman"/>
                <a:ea typeface="Times New Roman"/>
                <a:cs typeface="Times New Roman"/>
                <a:sym typeface="Times New Roman"/>
              </a:rPr>
              <a:t>Design</a:t>
            </a:r>
            <a:endParaRPr sz="3200">
              <a:latin typeface="Times New Roman"/>
              <a:ea typeface="Times New Roman"/>
              <a:cs typeface="Times New Roman"/>
              <a:sym typeface="Times New Roman"/>
            </a:endParaRPr>
          </a:p>
        </p:txBody>
      </p:sp>
      <p:sp>
        <p:nvSpPr>
          <p:cNvPr id="84" name="Google Shape;84;p1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5" name="Google Shape;85;p17"/>
          <p:cNvPicPr preferRelativeResize="0"/>
          <p:nvPr/>
        </p:nvPicPr>
        <p:blipFill>
          <a:blip r:embed="rId3">
            <a:alphaModFix/>
          </a:blip>
          <a:stretch>
            <a:fillRect/>
          </a:stretch>
        </p:blipFill>
        <p:spPr>
          <a:xfrm>
            <a:off x="0" y="775112"/>
            <a:ext cx="9143998" cy="4368388"/>
          </a:xfrm>
          <a:prstGeom prst="rect">
            <a:avLst/>
          </a:prstGeom>
          <a:noFill/>
          <a:ln>
            <a:noFill/>
          </a:ln>
        </p:spPr>
      </p:pic>
      <p:sp>
        <p:nvSpPr>
          <p:cNvPr id="86" name="Google Shape;86;p17"/>
          <p:cNvSpPr txBox="1"/>
          <p:nvPr/>
        </p:nvSpPr>
        <p:spPr>
          <a:xfrm>
            <a:off x="614400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Fig 3. News App Design Phase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150195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Delivery</a:t>
            </a:r>
            <a:endParaRPr sz="3200">
              <a:latin typeface="Times New Roman"/>
              <a:ea typeface="Times New Roman"/>
              <a:cs typeface="Times New Roman"/>
              <a:sym typeface="Times New Roman"/>
            </a:endParaRPr>
          </a:p>
        </p:txBody>
      </p:sp>
      <p:sp>
        <p:nvSpPr>
          <p:cNvPr id="92" name="Google Shape;92;p18"/>
          <p:cNvSpPr txBox="1"/>
          <p:nvPr>
            <p:ph idx="1" type="body"/>
          </p:nvPr>
        </p:nvSpPr>
        <p:spPr>
          <a:xfrm>
            <a:off x="1179125" y="9141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Times New Roman"/>
                <a:ea typeface="Times New Roman"/>
                <a:cs typeface="Times New Roman"/>
                <a:sym typeface="Times New Roman"/>
              </a:rPr>
              <a:t>This phase serves as a collaborative forum for developers to exchange diverse ideas and approaches as they work on fulfilling their assigned tasks.</a:t>
            </a:r>
            <a:r>
              <a:rPr lang="en" sz="1600">
                <a:solidFill>
                  <a:schemeClr val="accent1"/>
                </a:solidFill>
                <a:latin typeface="Times New Roman"/>
                <a:ea typeface="Times New Roman"/>
                <a:cs typeface="Times New Roman"/>
                <a:sym typeface="Times New Roman"/>
              </a:rPr>
              <a:t> Within this context, developers are provided with specific tasks that pertain to the construction of the application, with the expectation of completing each task within a specified </a:t>
            </a:r>
            <a:r>
              <a:rPr lang="en" sz="1600">
                <a:solidFill>
                  <a:schemeClr val="accent1"/>
                </a:solidFill>
                <a:latin typeface="Times New Roman"/>
                <a:ea typeface="Times New Roman"/>
                <a:cs typeface="Times New Roman"/>
                <a:sym typeface="Times New Roman"/>
              </a:rPr>
              <a:t>time frame</a:t>
            </a:r>
            <a:r>
              <a:rPr lang="en" sz="1600">
                <a:solidFill>
                  <a:schemeClr val="accent1"/>
                </a:solidFill>
                <a:latin typeface="Times New Roman"/>
                <a:ea typeface="Times New Roman"/>
                <a:cs typeface="Times New Roman"/>
                <a:sym typeface="Times New Roman"/>
              </a:rPr>
              <a:t>. As they progress through their individual tasks, they are encouraged to share any intriguing discoveries or innovative methods they encounter during their development process.</a:t>
            </a:r>
            <a:endParaRPr sz="1600">
              <a:solidFill>
                <a:schemeClr val="accent1"/>
              </a:solidFill>
              <a:latin typeface="Times New Roman"/>
              <a:ea typeface="Times New Roman"/>
              <a:cs typeface="Times New Roman"/>
              <a:sym typeface="Times New Roman"/>
            </a:endParaRPr>
          </a:p>
          <a:p>
            <a:pPr indent="0" lvl="0" marL="0" rtl="0" algn="l">
              <a:spcBef>
                <a:spcPts val="1500"/>
              </a:spcBef>
              <a:spcAft>
                <a:spcPts val="0"/>
              </a:spcAft>
              <a:buNone/>
            </a:pPr>
            <a:r>
              <a:rPr lang="en" sz="1600">
                <a:solidFill>
                  <a:schemeClr val="accent1"/>
                </a:solidFill>
                <a:latin typeface="Times New Roman"/>
                <a:ea typeface="Times New Roman"/>
                <a:cs typeface="Times New Roman"/>
                <a:sym typeface="Times New Roman"/>
              </a:rPr>
              <a:t>Furthermore, a new task is assigned to the developers on a weekly basis until the entire project or application reaches completion. This iterative approach allows for continuous progress and encourages ongoing knowledge-sharing among team members. By fostering an environment of open communication and idea exchange, the development team can benefit from each other's insights and experiences, leading to the creation of a robust and well-constructed application.</a:t>
            </a:r>
            <a:endParaRPr sz="1600">
              <a:solidFill>
                <a:schemeClr val="accent1"/>
              </a:solidFill>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1157625"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Unit Testing</a:t>
            </a:r>
            <a:endParaRPr sz="3200">
              <a:latin typeface="Times New Roman"/>
              <a:ea typeface="Times New Roman"/>
              <a:cs typeface="Times New Roman"/>
              <a:sym typeface="Times New Roman"/>
            </a:endParaRPr>
          </a:p>
        </p:txBody>
      </p:sp>
      <p:sp>
        <p:nvSpPr>
          <p:cNvPr id="98" name="Google Shape;98;p19"/>
          <p:cNvSpPr txBox="1"/>
          <p:nvPr>
            <p:ph idx="1" type="body"/>
          </p:nvPr>
        </p:nvSpPr>
        <p:spPr>
          <a:xfrm>
            <a:off x="2647963" y="860325"/>
            <a:ext cx="3713100" cy="4107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700">
                <a:solidFill>
                  <a:schemeClr val="accent1"/>
                </a:solidFill>
                <a:latin typeface="Times New Roman"/>
                <a:ea typeface="Times New Roman"/>
                <a:cs typeface="Times New Roman"/>
                <a:sym typeface="Times New Roman"/>
              </a:rPr>
              <a:t>Incorporating Unit Testing enables the targeted evaluation of discrete components within the application, exemplified by scenarios such as examining the functionality of clicking on the recently searched history, viewing one's recent search records, and validating the capability to clear this history. This systematic approach to testing enhances the precision and efficiency of assessing the individual features, contributing to an overall robust and reliable application.</a:t>
            </a:r>
            <a:endParaRPr sz="2800">
              <a:solidFill>
                <a:schemeClr val="accent1"/>
              </a:solidFill>
              <a:latin typeface="Times New Roman"/>
              <a:ea typeface="Times New Roman"/>
              <a:cs typeface="Times New Roman"/>
              <a:sym typeface="Times New Roman"/>
            </a:endParaRPr>
          </a:p>
        </p:txBody>
      </p:sp>
      <p:pic>
        <p:nvPicPr>
          <p:cNvPr id="99" name="Google Shape;99;p19"/>
          <p:cNvPicPr preferRelativeResize="0"/>
          <p:nvPr/>
        </p:nvPicPr>
        <p:blipFill>
          <a:blip r:embed="rId3">
            <a:alphaModFix/>
          </a:blip>
          <a:stretch>
            <a:fillRect/>
          </a:stretch>
        </p:blipFill>
        <p:spPr>
          <a:xfrm>
            <a:off x="0" y="914100"/>
            <a:ext cx="2589476" cy="4172549"/>
          </a:xfrm>
          <a:prstGeom prst="rect">
            <a:avLst/>
          </a:prstGeom>
          <a:noFill/>
          <a:ln>
            <a:noFill/>
          </a:ln>
        </p:spPr>
      </p:pic>
      <p:pic>
        <p:nvPicPr>
          <p:cNvPr id="100" name="Google Shape;100;p19"/>
          <p:cNvPicPr preferRelativeResize="0"/>
          <p:nvPr/>
        </p:nvPicPr>
        <p:blipFill>
          <a:blip r:embed="rId4">
            <a:alphaModFix/>
          </a:blip>
          <a:stretch>
            <a:fillRect/>
          </a:stretch>
        </p:blipFill>
        <p:spPr>
          <a:xfrm>
            <a:off x="6419550" y="978675"/>
            <a:ext cx="2724451" cy="42293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124820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Integration Testing</a:t>
            </a:r>
            <a:endParaRPr sz="3200">
              <a:latin typeface="Times New Roman"/>
              <a:ea typeface="Times New Roman"/>
              <a:cs typeface="Times New Roman"/>
              <a:sym typeface="Times New Roman"/>
            </a:endParaRPr>
          </a:p>
        </p:txBody>
      </p:sp>
      <p:sp>
        <p:nvSpPr>
          <p:cNvPr id="106" name="Google Shape;106;p20"/>
          <p:cNvSpPr txBox="1"/>
          <p:nvPr>
            <p:ph idx="1" type="body"/>
          </p:nvPr>
        </p:nvSpPr>
        <p:spPr>
          <a:xfrm>
            <a:off x="3012925" y="642150"/>
            <a:ext cx="3231900" cy="4458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b="1" lang="en" sz="1500">
                <a:solidFill>
                  <a:schemeClr val="accent1"/>
                </a:solidFill>
                <a:latin typeface="Times New Roman"/>
                <a:ea typeface="Times New Roman"/>
                <a:cs typeface="Times New Roman"/>
                <a:sym typeface="Times New Roman"/>
              </a:rPr>
              <a:t>Integration Testing facilitates the comprehensive examination of multiple interconnected functionalities within the application. </a:t>
            </a:r>
            <a:r>
              <a:rPr lang="en" sz="1500">
                <a:solidFill>
                  <a:schemeClr val="accent1"/>
                </a:solidFill>
                <a:latin typeface="Times New Roman"/>
                <a:ea typeface="Times New Roman"/>
                <a:cs typeface="Times New Roman"/>
                <a:sym typeface="Times New Roman"/>
              </a:rPr>
              <a:t>For instance, it enables us to verify the seamless process of accessing an article from the homepage, utilizing the bookmark functionality to save that article while navigating through other articles on the homepage, and subsequently validating the presence of the specified bookmarked article in the designated "saved article's" section. By evaluating these interdependent components in an integrated manner, this testing approach ensures the smooth coordination and proper functioning of diverse features, thereby bolstering the overall performance and user experience of the application.</a:t>
            </a:r>
            <a:endParaRPr sz="1700">
              <a:solidFill>
                <a:schemeClr val="accent1"/>
              </a:solidFill>
              <a:latin typeface="Times New Roman"/>
              <a:ea typeface="Times New Roman"/>
              <a:cs typeface="Times New Roman"/>
              <a:sym typeface="Times New Roman"/>
            </a:endParaRPr>
          </a:p>
        </p:txBody>
      </p:sp>
      <p:pic>
        <p:nvPicPr>
          <p:cNvPr id="107" name="Google Shape;107;p20"/>
          <p:cNvPicPr preferRelativeResize="0"/>
          <p:nvPr/>
        </p:nvPicPr>
        <p:blipFill>
          <a:blip r:embed="rId3">
            <a:alphaModFix/>
          </a:blip>
          <a:stretch>
            <a:fillRect/>
          </a:stretch>
        </p:blipFill>
        <p:spPr>
          <a:xfrm>
            <a:off x="0" y="837575"/>
            <a:ext cx="2967426" cy="4262876"/>
          </a:xfrm>
          <a:prstGeom prst="rect">
            <a:avLst/>
          </a:prstGeom>
          <a:noFill/>
          <a:ln>
            <a:noFill/>
          </a:ln>
        </p:spPr>
      </p:pic>
      <p:pic>
        <p:nvPicPr>
          <p:cNvPr id="108" name="Google Shape;108;p20"/>
          <p:cNvPicPr preferRelativeResize="0"/>
          <p:nvPr/>
        </p:nvPicPr>
        <p:blipFill>
          <a:blip r:embed="rId4">
            <a:alphaModFix/>
          </a:blip>
          <a:stretch>
            <a:fillRect/>
          </a:stretch>
        </p:blipFill>
        <p:spPr>
          <a:xfrm>
            <a:off x="6315475" y="837575"/>
            <a:ext cx="2828524" cy="42628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129750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Implementation</a:t>
            </a:r>
            <a:endParaRPr sz="3200">
              <a:latin typeface="Times New Roman"/>
              <a:ea typeface="Times New Roman"/>
              <a:cs typeface="Times New Roman"/>
              <a:sym typeface="Times New Roman"/>
            </a:endParaRPr>
          </a:p>
        </p:txBody>
      </p:sp>
      <p:sp>
        <p:nvSpPr>
          <p:cNvPr id="114" name="Google Shape;114;p21"/>
          <p:cNvSpPr txBox="1"/>
          <p:nvPr>
            <p:ph idx="1" type="body"/>
          </p:nvPr>
        </p:nvSpPr>
        <p:spPr>
          <a:xfrm>
            <a:off x="1189900" y="9141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400">
                <a:solidFill>
                  <a:schemeClr val="accent1"/>
                </a:solidFill>
                <a:latin typeface="Times New Roman"/>
                <a:ea typeface="Times New Roman"/>
                <a:cs typeface="Times New Roman"/>
                <a:sym typeface="Times New Roman"/>
              </a:rPr>
              <a:t>After the </a:t>
            </a:r>
            <a:r>
              <a:rPr lang="en" sz="2400">
                <a:solidFill>
                  <a:schemeClr val="accent1"/>
                </a:solidFill>
                <a:latin typeface="Times New Roman"/>
                <a:ea typeface="Times New Roman"/>
                <a:cs typeface="Times New Roman"/>
                <a:sym typeface="Times New Roman"/>
              </a:rPr>
              <a:t>initial</a:t>
            </a:r>
            <a:r>
              <a:rPr lang="en" sz="2400">
                <a:solidFill>
                  <a:schemeClr val="accent1"/>
                </a:solidFill>
                <a:latin typeface="Times New Roman"/>
                <a:ea typeface="Times New Roman"/>
                <a:cs typeface="Times New Roman"/>
                <a:sym typeface="Times New Roman"/>
              </a:rPr>
              <a:t> testing phases the next step is to work on the </a:t>
            </a:r>
            <a:r>
              <a:rPr lang="en" sz="2400">
                <a:solidFill>
                  <a:schemeClr val="accent1"/>
                </a:solidFill>
                <a:latin typeface="Times New Roman"/>
                <a:ea typeface="Times New Roman"/>
                <a:cs typeface="Times New Roman"/>
                <a:sym typeface="Times New Roman"/>
              </a:rPr>
              <a:t>entirety</a:t>
            </a:r>
            <a:r>
              <a:rPr lang="en" sz="2400">
                <a:solidFill>
                  <a:schemeClr val="accent1"/>
                </a:solidFill>
                <a:latin typeface="Times New Roman"/>
                <a:ea typeface="Times New Roman"/>
                <a:cs typeface="Times New Roman"/>
                <a:sym typeface="Times New Roman"/>
              </a:rPr>
              <a:t> of the App, ensuring all features are fully developed allowing for the fully functional app to run smoothly. Developing the rest of the user requirements. Through the use of the xcode automation testing we are able to execute and monitor the software. When the development, building and monitoring has been completed the last step in the implementation phase is to move the software into its </a:t>
            </a:r>
            <a:r>
              <a:rPr lang="en" sz="2400">
                <a:solidFill>
                  <a:schemeClr val="accent1"/>
                </a:solidFill>
                <a:latin typeface="Times New Roman"/>
                <a:ea typeface="Times New Roman"/>
                <a:cs typeface="Times New Roman"/>
                <a:sym typeface="Times New Roman"/>
              </a:rPr>
              <a:t>final</a:t>
            </a:r>
            <a:r>
              <a:rPr lang="en" sz="2400">
                <a:solidFill>
                  <a:schemeClr val="accent1"/>
                </a:solidFill>
                <a:latin typeface="Times New Roman"/>
                <a:ea typeface="Times New Roman"/>
                <a:cs typeface="Times New Roman"/>
                <a:sym typeface="Times New Roman"/>
              </a:rPr>
              <a:t> stage of production. </a:t>
            </a:r>
            <a:endParaRPr sz="2400">
              <a:solidFill>
                <a:schemeClr val="accen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